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77" r:id="rId4"/>
    <p:sldId id="304" r:id="rId5"/>
    <p:sldId id="278" r:id="rId6"/>
    <p:sldId id="276" r:id="rId7"/>
    <p:sldId id="300" r:id="rId8"/>
    <p:sldId id="279" r:id="rId9"/>
    <p:sldId id="299" r:id="rId10"/>
    <p:sldId id="269" r:id="rId11"/>
    <p:sldId id="301" r:id="rId12"/>
    <p:sldId id="294" r:id="rId13"/>
    <p:sldId id="306" r:id="rId14"/>
    <p:sldId id="305" r:id="rId15"/>
    <p:sldId id="320" r:id="rId16"/>
    <p:sldId id="321" r:id="rId17"/>
    <p:sldId id="295" r:id="rId18"/>
    <p:sldId id="296" r:id="rId19"/>
    <p:sldId id="308" r:id="rId20"/>
    <p:sldId id="307" r:id="rId21"/>
    <p:sldId id="309" r:id="rId22"/>
    <p:sldId id="297" r:id="rId23"/>
    <p:sldId id="298" r:id="rId24"/>
    <p:sldId id="313" r:id="rId25"/>
    <p:sldId id="310" r:id="rId26"/>
    <p:sldId id="302" r:id="rId27"/>
    <p:sldId id="314" r:id="rId28"/>
    <p:sldId id="316" r:id="rId29"/>
    <p:sldId id="317" r:id="rId30"/>
    <p:sldId id="318" r:id="rId31"/>
    <p:sldId id="315" r:id="rId32"/>
    <p:sldId id="319" r:id="rId33"/>
    <p:sldId id="292" r:id="rId34"/>
    <p:sldId id="293" r:id="rId35"/>
    <p:sldId id="32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37B34-C4C1-44FC-87F7-050C07EA3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EEB02D-9A25-4B8F-B0DE-44F42BDDF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AC230-9421-407E-B85A-E116852F7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645411-5E92-4EE7-8AD8-D703C93A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D67EF6-C4CF-4127-B21A-52D00E6A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6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2BD48-56C4-4E87-A545-3C1F20C14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41BE74-CEE7-4122-A150-38398A5C1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962DD2-D4A3-4336-823E-DA1A075D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CE877E-49EC-45D7-8D9B-0D06D18D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797029-F544-4F97-AD15-402F0780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8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083E7F-007D-4575-A3AE-058B17B37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7EAC29-EAF7-486C-BB6A-6A23A6B1C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B4D1CB-8D40-4CB9-9988-B2224DC7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C9C3CD-B659-47A0-B6E8-B14626A2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A95A21-8918-44CC-8223-283547C4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5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DC5C2-DC6A-4C13-8D2E-8B86FFD8E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191D83-1271-4C4C-857F-D16E1BDD7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0CE8D8-1398-411A-9F13-FB793078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C2631A-34A6-400E-8E56-CD0B39BB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4A03C8-4E5D-4270-A636-724178699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5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06D91-1A40-4830-9CE7-51103C464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B7DEAB-C4F7-483C-8F38-76B2498BB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69C13F-3FD5-497A-A67A-DE48CF3B3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1E0F13-BBA4-4849-B6F6-5C3E0A0A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593EBB-E5AA-42FD-9747-46F9B468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4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8941C-EA4B-4D32-8964-0A33726B7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0BD08D-71F6-4770-8944-FE45E0AB9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250C42-DEC7-4FF3-91F2-933EB56FA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2F6968-ABE1-4378-9072-8C6D4E2E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ED2CE4-E04F-4E3A-86A8-819E92BD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28B743-A702-49D0-B427-2F5522E3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2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70F7E-C8E2-4665-917D-D469CB7B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8D0D0-D424-4A1C-8AFE-7D082EDE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6B5EEF-1C91-4133-B03B-292872183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70B693-DB9D-4ACF-930A-C0D7EBBBC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CBF671-4619-4048-8AA4-01B7FD529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9D042B-A123-4F72-A1EF-552B6D7E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8957A4-1D87-49C4-AB3D-A2132E935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9584E3-DEE7-40FC-92BE-E6E814D5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4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80B49-8DAA-4D49-844C-8C47AD98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9C595B-51BC-4D8C-B825-9ECDC09D2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D41F1C-0E24-4DDB-9F4F-74E798BB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1A0659-018C-4A88-9B30-822D42F7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663583-1E20-43EC-A536-41DAD411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2B04A1-9488-4A58-9D98-2FF5932C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99157E-C6F8-47BA-AF02-F627D3EA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56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0E5BE-9C27-43AB-B32E-C7F881620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5E9FE-CB76-4ECE-9D0C-C24E55BE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9691AE-2241-4E0F-A4E2-F2A9D3C30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AFCF56-7817-4D6F-9873-4958954C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AD31C2-9565-4D57-8749-61E6A7A3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473217-3F71-4198-BE18-27012A34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15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852FC-4D60-47B6-AB78-E20A937CD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8A048E-A708-46AC-97F9-F37362053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EEE62C-3B4A-4E5B-B95D-0F0A0F06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80EFC2-B643-4953-8E79-1E6CD809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7BCAA5-A837-49DA-AF64-1E357D63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9E9067-B2D5-4C50-BE14-AD0EC8C7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3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A07BB-E90D-4A10-A5C3-C120D0C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96D9D1-806C-4B92-86BF-9577D2C11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EC5949-797C-4944-B661-91EE5B3C6A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55D6-7F67-40BF-B670-9A51ED38ABBC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679CCC-92D5-475E-BFB6-78549B3F5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34E499-1A47-402A-9D41-827483DE2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2F0C-E572-4415-9E35-8EE0E664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46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quanteda.io/reference/textstat_lexdiv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/>
                <a:ea typeface="Times New Roman"/>
              </a:rPr>
              <a:t>Русские официальные тексты домена «здравоохранение» и оценка их лексической сложности </a:t>
            </a:r>
            <a:br>
              <a:rPr lang="ru-RU" sz="4000" b="1" dirty="0">
                <a:latin typeface="Times New Roman"/>
                <a:ea typeface="Times New Roman"/>
              </a:rPr>
            </a:br>
            <a:r>
              <a:rPr lang="ru-RU" sz="4000" b="1" dirty="0">
                <a:latin typeface="Times New Roman"/>
                <a:ea typeface="Times New Roman"/>
              </a:rPr>
              <a:t>с использованием ключевых слов</a:t>
            </a:r>
            <a:r>
              <a:rPr lang="ru-RU" sz="4400" b="1" dirty="0">
                <a:latin typeface="Times New Roman"/>
                <a:ea typeface="Times New Roman"/>
              </a:rPr>
              <a:t>*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140968"/>
            <a:ext cx="7342584" cy="3233954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О.В. Блинова, </a:t>
            </a:r>
            <a:r>
              <a:rPr lang="ru-RU" sz="2400" b="1" dirty="0">
                <a:latin typeface="Times New Roman"/>
                <a:ea typeface="Times New Roman"/>
              </a:rPr>
              <a:t>С.А. Белов</a:t>
            </a:r>
            <a:endParaRPr lang="ru-RU" sz="2400" b="1" baseline="30000" dirty="0">
              <a:latin typeface="Times New Roman"/>
              <a:ea typeface="Times New Roman"/>
            </a:endParaRPr>
          </a:p>
          <a:p>
            <a:pPr algn="ctr"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</a:rPr>
              <a:t> СПбГУ</a:t>
            </a:r>
          </a:p>
          <a:p>
            <a:pPr>
              <a:spcAft>
                <a:spcPts val="1000"/>
              </a:spcAft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o.blinova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s.a.belov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}@spbu.ru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/>
                <a:ea typeface="Times New Roman"/>
              </a:rPr>
              <a:t>*Исследование выполняется при поддержке гранта РНФ № 19-18-00525 «Понятность официального русского языка: юридическая и лингвистическая проблематика»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99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64807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корпуса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CorRIDA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7313240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1. Документы, выпущенные </a:t>
            </a:r>
            <a:r>
              <a:rPr lang="ru-RU" sz="2400" b="1" dirty="0">
                <a:latin typeface="Times New Roman"/>
                <a:ea typeface="Times New Roman"/>
              </a:rPr>
              <a:t>государственными учреждениями </a:t>
            </a:r>
            <a:r>
              <a:rPr lang="ru-RU" sz="2400" dirty="0">
                <a:latin typeface="Times New Roman"/>
                <a:ea typeface="Times New Roman"/>
              </a:rPr>
              <a:t>и</a:t>
            </a:r>
            <a:r>
              <a:rPr lang="ru-RU" sz="2400" b="1" dirty="0">
                <a:latin typeface="Times New Roman"/>
                <a:ea typeface="Times New Roman"/>
              </a:rPr>
              <a:t> адресованные широким категориям граждан (клиентам): </a:t>
            </a:r>
            <a:r>
              <a:rPr lang="ru-RU" sz="2400" dirty="0">
                <a:latin typeface="Times New Roman"/>
                <a:ea typeface="Times New Roman"/>
              </a:rPr>
              <a:t>пациенту или посетителю в больнице, ученику или родителю 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latin typeface="Times New Roman"/>
                <a:ea typeface="Times New Roman"/>
              </a:rPr>
              <a:t>в школе, зрителю в театре …</a:t>
            </a:r>
            <a:endParaRPr lang="ru-RU" sz="2400" dirty="0"/>
          </a:p>
          <a:p>
            <a:pPr marL="0" indent="0">
              <a:buNone/>
            </a:pPr>
            <a:endParaRPr lang="ru-RU" sz="2400" b="1" u="sng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2. Документы, </a:t>
            </a:r>
            <a:r>
              <a:rPr lang="ru-RU" sz="2400" b="1" dirty="0">
                <a:latin typeface="Times New Roman"/>
                <a:ea typeface="Times New Roman"/>
              </a:rPr>
              <a:t>находящиеся в открытом доступе </a:t>
            </a:r>
            <a:br>
              <a:rPr lang="ru-RU" sz="2400" b="1" dirty="0">
                <a:latin typeface="Times New Roman"/>
                <a:ea typeface="Times New Roman"/>
              </a:rPr>
            </a:br>
            <a:r>
              <a:rPr lang="ru-RU" sz="2400" b="1" dirty="0">
                <a:latin typeface="Times New Roman"/>
                <a:ea typeface="Times New Roman"/>
              </a:rPr>
              <a:t>на сайтах </a:t>
            </a:r>
            <a:r>
              <a:rPr lang="ru-RU" sz="2400" dirty="0">
                <a:latin typeface="Times New Roman"/>
                <a:ea typeface="Times New Roman"/>
              </a:rPr>
              <a:t>учреждений (поликлиник, больниц, школ, университетов, музеев, театров …)</a:t>
            </a:r>
            <a:r>
              <a:rPr lang="ru-RU" sz="2400" b="1" dirty="0"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</a:pPr>
            <a:endParaRPr lang="ru-RU" sz="2400" b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3. Документы, относящиеся </a:t>
            </a:r>
            <a:r>
              <a:rPr lang="ru-RU" sz="2400" b="1" dirty="0">
                <a:latin typeface="Times New Roman"/>
                <a:ea typeface="Times New Roman"/>
              </a:rPr>
              <a:t>к трём социально значимым доменам</a:t>
            </a:r>
            <a:r>
              <a:rPr lang="ru-RU" sz="2400" dirty="0">
                <a:latin typeface="Times New Roman"/>
                <a:ea typeface="Times New Roman"/>
              </a:rPr>
              <a:t>:</a:t>
            </a:r>
          </a:p>
          <a:p>
            <a:pPr marL="365760" lvl="1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  <a:t>здравоохранения</a:t>
            </a:r>
            <a:r>
              <a:rPr lang="ru-RU" sz="2000" dirty="0">
                <a:latin typeface="Times New Roman"/>
                <a:ea typeface="Times New Roman"/>
              </a:rPr>
              <a:t>, </a:t>
            </a:r>
          </a:p>
          <a:p>
            <a:pPr marL="365760" lvl="1" indent="0">
              <a:buNone/>
            </a:pPr>
            <a:r>
              <a:rPr lang="ru-RU" sz="2000" dirty="0">
                <a:latin typeface="Times New Roman"/>
                <a:ea typeface="Times New Roman"/>
              </a:rPr>
              <a:t>образования,</a:t>
            </a:r>
          </a:p>
          <a:p>
            <a:pPr marL="365760" lvl="1" indent="0">
              <a:buNone/>
            </a:pPr>
            <a:r>
              <a:rPr lang="ru-RU" sz="2000" dirty="0">
                <a:latin typeface="Times New Roman"/>
                <a:ea typeface="Times New Roman"/>
              </a:rPr>
              <a:t>культуры </a:t>
            </a:r>
          </a:p>
        </p:txBody>
      </p:sp>
    </p:spTree>
    <p:extLst>
      <p:ext uri="{BB962C8B-B14F-4D97-AF65-F5344CB8AC3E}">
        <p14:creationId xmlns:p14="http://schemas.microsoft.com/office/powerpoint/2010/main" val="262823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F33FF-9D05-4B9A-B0F7-FCCFA34A3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домена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«Здравоохранение»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A7B0248-0268-4C73-AB28-2B12581C1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853662"/>
              </p:ext>
            </p:extLst>
          </p:nvPr>
        </p:nvGraphicFramePr>
        <p:xfrm>
          <a:off x="179512" y="692698"/>
          <a:ext cx="8784976" cy="5921345"/>
        </p:xfrm>
        <a:graphic>
          <a:graphicData uri="http://schemas.openxmlformats.org/drawingml/2006/table">
            <a:tbl>
              <a:tblPr/>
              <a:tblGrid>
                <a:gridCol w="423783">
                  <a:extLst>
                    <a:ext uri="{9D8B030D-6E8A-4147-A177-3AD203B41FA5}">
                      <a16:colId xmlns:a16="http://schemas.microsoft.com/office/drawing/2014/main" val="2724370984"/>
                    </a:ext>
                  </a:extLst>
                </a:gridCol>
                <a:gridCol w="6344969">
                  <a:extLst>
                    <a:ext uri="{9D8B030D-6E8A-4147-A177-3AD203B41FA5}">
                      <a16:colId xmlns:a16="http://schemas.microsoft.com/office/drawing/2014/main" val="306175717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836773048"/>
                    </a:ext>
                  </a:extLst>
                </a:gridCol>
              </a:tblGrid>
              <a:tr h="693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 </a:t>
                      </a:r>
                      <a:endParaRPr lang="ru-RU" sz="36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тип документа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всего документов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362029"/>
                  </a:ext>
                </a:extLst>
              </a:tr>
              <a:tr h="693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Договор на оказание платных медицинских услуг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74</a:t>
                      </a:r>
                      <a:endParaRPr lang="ru-RU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75455"/>
                  </a:ext>
                </a:extLst>
              </a:tr>
              <a:tr h="520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</a:t>
                      </a:r>
                      <a:endParaRPr lang="ru-RU" sz="36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Порядок оказания платных медицинских услуг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60</a:t>
                      </a:r>
                      <a:endParaRPr lang="ru-RU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346800"/>
                  </a:ext>
                </a:extLst>
              </a:tr>
              <a:tr h="841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</a:t>
                      </a:r>
                      <a:endParaRPr lang="ru-RU" sz="36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Информированное добровольное согласие на медицинское вмешательство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102</a:t>
                      </a:r>
                      <a:endParaRPr lang="ru-RU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452363"/>
                  </a:ext>
                </a:extLst>
              </a:tr>
              <a:tr h="841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</a:t>
                      </a:r>
                      <a:endParaRPr lang="ru-RU" sz="36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Согласие пациента на обработку персональных данных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152</a:t>
                      </a:r>
                      <a:endParaRPr lang="ru-RU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959459"/>
                  </a:ext>
                </a:extLst>
              </a:tr>
              <a:tr h="1040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5</a:t>
                      </a:r>
                      <a:endParaRPr lang="ru-RU" sz="36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Правила поведения пациента, Правила поведения посетителя медицинского учреждения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78</a:t>
                      </a:r>
                      <a:endParaRPr lang="ru-RU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94834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6</a:t>
                      </a:r>
                      <a:endParaRPr lang="ru-RU" sz="36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Правила госпитализации, записи на приём, консультацию, обследование и др.</a:t>
                      </a:r>
                      <a:endParaRPr lang="ru-RU" sz="36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136</a:t>
                      </a:r>
                      <a:endParaRPr lang="ru-RU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418032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Всего</a:t>
                      </a:r>
                    </a:p>
                  </a:txBody>
                  <a:tcPr marL="65405" marR="6858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602</a:t>
                      </a: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801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48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345F-283F-4B6E-A32B-963BA2F5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16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Лексическая трудность,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лексическая сложность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8DA16-BAB1-4E63-B587-686306DA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96751"/>
            <a:ext cx="8424936" cy="5296122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опроса респонденты жаловались прежде всего на насыщенность локальных документов домена «медицина» непонятными словами.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смысл начать исследования подкорпуса медицины с оценки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лексической специфики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 и выявления черт, связанных с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лексической сложностью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7092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94D0C-33D9-4FEC-9FEE-32E4276F8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9617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(Лексическая) сложность текста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284620-A10C-4C07-B693-09057CA6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Формулы читабельности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(примерно 200),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т.ч. формулы, основанные на количестве знакомых для читающего слов документа.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Коэффициенты лексического разнообразия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(TTR,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Herdan’s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C, Guiraud's Root TTR, Carroll's Corrected TTR,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Dugast's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Uber Index, Summer's index …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http://quanteda.io/reference/textstat_lexdiv.html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Коэффициенты лексической плотности текста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учитываться количество знаменательных слов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words)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количество существительных (прилагательных, глаголов), количество абстрактных существительных … по отношению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общему числу слов в тексте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71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2020C436-A1B3-41AC-9280-60E5958E22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460340"/>
              </p:ext>
            </p:extLst>
          </p:nvPr>
        </p:nvGraphicFramePr>
        <p:xfrm>
          <a:off x="251520" y="188640"/>
          <a:ext cx="8606779" cy="6387404"/>
        </p:xfrm>
        <a:graphic>
          <a:graphicData uri="http://schemas.openxmlformats.org/drawingml/2006/table">
            <a:tbl>
              <a:tblPr/>
              <a:tblGrid>
                <a:gridCol w="422515">
                  <a:extLst>
                    <a:ext uri="{9D8B030D-6E8A-4147-A177-3AD203B41FA5}">
                      <a16:colId xmlns:a16="http://schemas.microsoft.com/office/drawing/2014/main" val="3560921568"/>
                    </a:ext>
                  </a:extLst>
                </a:gridCol>
                <a:gridCol w="4146902">
                  <a:extLst>
                    <a:ext uri="{9D8B030D-6E8A-4147-A177-3AD203B41FA5}">
                      <a16:colId xmlns:a16="http://schemas.microsoft.com/office/drawing/2014/main" val="881017537"/>
                    </a:ext>
                  </a:extLst>
                </a:gridCol>
                <a:gridCol w="751137">
                  <a:extLst>
                    <a:ext uri="{9D8B030D-6E8A-4147-A177-3AD203B41FA5}">
                      <a16:colId xmlns:a16="http://schemas.microsoft.com/office/drawing/2014/main" val="1717647313"/>
                    </a:ext>
                  </a:extLst>
                </a:gridCol>
                <a:gridCol w="1032814">
                  <a:extLst>
                    <a:ext uri="{9D8B030D-6E8A-4147-A177-3AD203B41FA5}">
                      <a16:colId xmlns:a16="http://schemas.microsoft.com/office/drawing/2014/main" val="1530976949"/>
                    </a:ext>
                  </a:extLst>
                </a:gridCol>
                <a:gridCol w="751137">
                  <a:extLst>
                    <a:ext uri="{9D8B030D-6E8A-4147-A177-3AD203B41FA5}">
                      <a16:colId xmlns:a16="http://schemas.microsoft.com/office/drawing/2014/main" val="3341403577"/>
                    </a:ext>
                  </a:extLst>
                </a:gridCol>
                <a:gridCol w="751137">
                  <a:extLst>
                    <a:ext uri="{9D8B030D-6E8A-4147-A177-3AD203B41FA5}">
                      <a16:colId xmlns:a16="http://schemas.microsoft.com/office/drawing/2014/main" val="3456518191"/>
                    </a:ext>
                  </a:extLst>
                </a:gridCol>
                <a:gridCol w="751137">
                  <a:extLst>
                    <a:ext uri="{9D8B030D-6E8A-4147-A177-3AD203B41FA5}">
                      <a16:colId xmlns:a16="http://schemas.microsoft.com/office/drawing/2014/main" val="1044469898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тип документа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токенов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мед.)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предложений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мед.)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ASL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мед.)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ASW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мед.)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TTR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мед.)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141434"/>
                  </a:ext>
                </a:extLst>
              </a:tr>
              <a:tr h="800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Договор на оказание платных медицинских услуг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99260"/>
                  </a:ext>
                </a:extLst>
              </a:tr>
              <a:tr h="800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Порядок оказания платных медицинских услуг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456593"/>
                  </a:ext>
                </a:extLst>
              </a:tr>
              <a:tr h="800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Информированное согласие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32194"/>
                  </a:ext>
                </a:extLst>
              </a:tr>
              <a:tr h="800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Согласие пациента на обработку персональных данных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37481"/>
                  </a:ext>
                </a:extLst>
              </a:tr>
              <a:tr h="800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Правила поведения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402223"/>
                  </a:ext>
                </a:extLst>
              </a:tr>
              <a:tr h="800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Правила госпитализации и др.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04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706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C9A156D-4428-4DEE-B5C3-413D96B3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ASW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E136942-20C3-4586-BF40-74113B9AE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1"/>
            <a:ext cx="7886700" cy="4908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Flesh-Kincaid Grade Level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интерпретация для английского, см.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Solnyshkina et al.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100: The text is very easy to read. The average sentence length is 12 or fewer words. There are no words longer than 2 syllables.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65: The text is written in plain English. The average sentence length is from 15 to 20 words. An average word consists of 2 syllables.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30: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 is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difficult to read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Sentences contain up to 25 words. Words are disyllabic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 is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difficult to read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 average sentence is 37 words long. An average word has more than 2 syllables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2311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2E2521-4BF6-48E3-B706-73691B13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00" y="327029"/>
            <a:ext cx="8760488" cy="63423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long words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— (TTR A + TTR N) / TTR V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UNAV — (number of unique Adjectives + number of unique Nouns) / (number of unique Verbs)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ECF3E9-BB63-4801-9479-7B4EF069E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00" y="327029"/>
            <a:ext cx="8688480" cy="458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03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345F-283F-4B6E-A32B-963BA2F5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Лексическая специфика документа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8DA16-BAB1-4E63-B587-686306DA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6"/>
            <a:ext cx="7886700" cy="55446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извлечения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«положительных ключевых слов»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(positive keywords).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 (КС) извлекаются путём сравнения частот слов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двух корпусах (специалированном и общем, фоновом, референтном).</a:t>
            </a:r>
          </a:p>
          <a:p>
            <a:pPr marL="0" inden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корпус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подкорпус домена «здравоохранение» корпуса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CorRIDA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тексты локальных документов шести типов,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- 617 107 токенов.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Референтный корпус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оффлайновая версия НКРЯ со снятой омонимией: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сбалансированный состав текстов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учебно-науч. проза, газетная публицистика, тексты электронной коммуникации, материалы устной речи),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- 1 062 625 словоформ.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AntConc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Энтони, метрика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LL.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356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345F-283F-4B6E-A32B-963BA2F5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1"/>
            <a:ext cx="8784976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Частотность слов и (лексическая) сложность текста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8DA16-BAB1-4E63-B587-686306DA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является одним из традиционных параметров оценки сложности текстов, см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 [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Meurers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2016], [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Solovyev et 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2018].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лова с большей частотностью имеют более высокий уровень активации в сознании реципиента, и, соответственно, требуют меньших дополнительных усилий при их извлечении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ментального лексикона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Частотные слова в среднем читаются быстрее и понимаются лучше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см. [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Haberlandt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Graesser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1985], [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Carpenter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1980] и мн. др.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93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91DCC-4BC4-4219-880F-903A1A2F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65127"/>
            <a:ext cx="8640960" cy="83162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Частотность слов и (лексическая) сложность текста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6446C-D422-40ED-85BD-9D7E1202C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498021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читабельности Дэйла-Чейла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Dale-Chall formula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учитывает количество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не)знакомых читающему слов текста: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RD-Ch=[(0.1579×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NSW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)+(0.0496×ASL)+3.6335]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NSW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which are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Dale–Chall list of 3000 words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D-Ch=[(0.1579×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NSW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)+(0.062×ASL)+3.6335]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текстов РКИ)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РКИ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NSW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слова, который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входят в лексический минимум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Karpov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Sibirtseva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читабельности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Мацковского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Mac=[(0.123×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)+(0.62×ASL)+0.051]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NSW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слова, в которых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больше, чем три слога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74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615AE-E3BD-4DC0-B863-F9FECA41F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939E4E-59CC-4D61-A505-DAD02C0B7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752"/>
            <a:ext cx="8047806" cy="547260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повседневной жизни носители русского языка сталкиваются с необходимостью читать и подписывать различные официальные документы.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это так называемые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документы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 documents)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«Договор на оказание платных медицинских услуг», «Информированное согласие на медицинское вмешательство» …</a:t>
            </a:r>
          </a:p>
          <a:p>
            <a:pPr marL="0" indent="0">
              <a:buNone/>
            </a:pP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Язык локальных документов практически не исследован.</a:t>
            </a:r>
          </a:p>
        </p:txBody>
      </p:sp>
    </p:spTree>
    <p:extLst>
      <p:ext uri="{BB962C8B-B14F-4D97-AF65-F5344CB8AC3E}">
        <p14:creationId xmlns:p14="http://schemas.microsoft.com/office/powerpoint/2010/main" val="1827735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032DE-5606-421E-9560-BA19FF28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5040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Пороговые значения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D74F5C-E529-414E-92C1-E97A02BC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20689"/>
            <a:ext cx="8568952" cy="59766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Частотность единицы обычно используется как показатель её «знакомости» для читателя.</a:t>
            </a:r>
          </a:p>
          <a:p>
            <a:pPr marL="0" indent="0">
              <a:buNone/>
            </a:pP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Пороговые значения – разные 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частоты,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частоты в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ранги …):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«частотные слова»: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ранг 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частотном списке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«высокочастотные слова»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≥ 500, 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«среднечастотные слова»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500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Глинкина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«высокочастотные слова»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≥ 100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«редкие слова»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3000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частотном списке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«низкочастотные слова»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≤ 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Глинкина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Гребенников 2015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≤ 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Ковригина 2014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 учётом распределения слов по сегментам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 корпуса: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высокочастотные слова содержатся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в 80% документов корпуса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Седова, Митрофанова, 2017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в 85% документов корпуса …</a:t>
            </a:r>
          </a:p>
          <a:p>
            <a:pPr marL="0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90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91749-00EB-4B6E-B6FB-46A33AF64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Пороговые значения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71684-9027-4E53-8F57-821E00678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191822" cy="526824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Эмпирически выделяемые зоны частотных списков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может учитываться объём словаря, доля гапаксов и др.) 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Примеров много.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High-frequency words were chosen from the top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quartile of the frequency range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low-frequency words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chosen from the bottom quartile of the frequency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log frequency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high-frequency words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3.655 and that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low-frequency words was 0.969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[Zhao, Jurafsky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05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345F-283F-4B6E-A32B-963BA2F5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 в контексте лексической сложности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8DA16-BAB1-4E63-B587-686306DA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ДЕЙСТВИЙ: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лексическую специфику документов, получить списки ключевых словоформ (КС).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Ранжировать КС по убыванию «keyness coefficient».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Снабдить каждую КС значением общеязыковой частотности.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список КС с учётом общеязыковой частотности входящих в него единиц.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сведений об общеязыковой частотности -- «Новый частотный словарь русской лексики»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О.Н.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Ляшевской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С.А. Шарова (НЧСРЛ).</a:t>
            </a:r>
          </a:p>
        </p:txBody>
      </p:sp>
    </p:spTree>
    <p:extLst>
      <p:ext uri="{BB962C8B-B14F-4D97-AF65-F5344CB8AC3E}">
        <p14:creationId xmlns:p14="http://schemas.microsoft.com/office/powerpoint/2010/main" val="247918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345F-283F-4B6E-A32B-963BA2F5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8DA16-BAB1-4E63-B587-686306DA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Целевой корпус = 617107 токенов.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Выделено 15032 КС.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Рассмотрено 500 КС с максимальными значениями «keyness coefficient».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Пороговые показатели выделения низкочастотных слов неясны. На первом шаге выделялись КС, которых НЕТ в НЧСРЛ. Затем анализировались КС с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5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 присваивались значения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КС, относящимся к одной лемме, присваивались одинаковые показатели общеязыковой частотности.</a:t>
            </a:r>
          </a:p>
          <a:p>
            <a:pPr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31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DC1CB26-F78D-43B2-B6DD-9BD3371795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38664"/>
              </p:ext>
            </p:extLst>
          </p:nvPr>
        </p:nvGraphicFramePr>
        <p:xfrm>
          <a:off x="179512" y="332656"/>
          <a:ext cx="8640960" cy="6336700"/>
        </p:xfrm>
        <a:graphic>
          <a:graphicData uri="http://schemas.openxmlformats.org/drawingml/2006/table">
            <a:tbl>
              <a:tblPr/>
              <a:tblGrid>
                <a:gridCol w="1131555">
                  <a:extLst>
                    <a:ext uri="{9D8B030D-6E8A-4147-A177-3AD203B41FA5}">
                      <a16:colId xmlns:a16="http://schemas.microsoft.com/office/drawing/2014/main" val="722875630"/>
                    </a:ext>
                  </a:extLst>
                </a:gridCol>
                <a:gridCol w="1834489">
                  <a:extLst>
                    <a:ext uri="{9D8B030D-6E8A-4147-A177-3AD203B41FA5}">
                      <a16:colId xmlns:a16="http://schemas.microsoft.com/office/drawing/2014/main" val="3894938633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3182686668"/>
                    </a:ext>
                  </a:extLst>
                </a:gridCol>
                <a:gridCol w="1628752">
                  <a:extLst>
                    <a:ext uri="{9D8B030D-6E8A-4147-A177-3AD203B41FA5}">
                      <a16:colId xmlns:a16="http://schemas.microsoft.com/office/drawing/2014/main" val="1803951903"/>
                    </a:ext>
                  </a:extLst>
                </a:gridCol>
                <a:gridCol w="1011541">
                  <a:extLst>
                    <a:ext uri="{9D8B030D-6E8A-4147-A177-3AD203B41FA5}">
                      <a16:colId xmlns:a16="http://schemas.microsoft.com/office/drawing/2014/main" val="2990269863"/>
                    </a:ext>
                  </a:extLst>
                </a:gridCol>
                <a:gridCol w="1834489">
                  <a:extLst>
                    <a:ext uri="{9D8B030D-6E8A-4147-A177-3AD203B41FA5}">
                      <a16:colId xmlns:a16="http://schemas.microsoft.com/office/drawing/2014/main" val="3543648279"/>
                    </a:ext>
                  </a:extLst>
                </a:gridCol>
              </a:tblGrid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10780,271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медицинской/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1976,02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1391,347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заказчика/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65436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9451,959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медицинских/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1941,44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здравоохранения/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1354,915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госпитализации/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94927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9192,549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услуг/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1876,753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1267,294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39798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5978,544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помощи/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1874,559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потребителя/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1263,781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осуществляется/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17132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5070,151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услуги/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1866,916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граждан/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1261,912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обследования/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540644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4866,203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платных/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1844,384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или/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1253,801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получения/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07749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4606,066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1837,208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порядке/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1244,424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183845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4537,809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пациента/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1817,706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предоставления/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1242,005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*ская/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10385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3832,977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федерации/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1746,029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пациентов/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1216,612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адрес/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757617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3741,618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1631,165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медицинскую/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1213,968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право/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202282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3661,495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персональных/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1630,897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прием/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1207,241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подпись/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169816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3521,705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российской/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1626,007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1200,402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настоящего/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567778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3472,622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соответствии/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1568,676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1176,398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обязан/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346717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3465,399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врача/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1566,961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1164,546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предоставление/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414441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3331,248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медицинского/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1561,344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сведения/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1157,701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заказчик/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464072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3293,393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данных/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1513,91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поликлиники/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1142,319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гражданам/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849349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3276,289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лечения/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1513,262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случае/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1141,865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состоянии/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171565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3145,337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1509,253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оказании/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1135,538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соблюдать/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701419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3073,223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здоровья/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1508,929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фз/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1121,199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договору/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626821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2973,888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договора/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1474,989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платные/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1108,869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вмешательства/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843097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2743,835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медицинские/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1447,484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обработку/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1089,838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средств/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990621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2428,123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согласие/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1439,164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порядок/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1089,748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правила/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470101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2233,392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пациент/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1431,607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согласия/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1085,562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пациенту/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439121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2140,224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учреждения/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1416,822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договор/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1078,737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оказание/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16402"/>
                  </a:ext>
                </a:extLst>
              </a:tr>
              <a:tr h="25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2095,452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законодательством/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1394,601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врачом/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1074,49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представителя/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74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362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B220F-D383-4AED-84F1-84E5E759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9BD9D2-EE81-47DC-B9B9-81C1EF3E5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500 КС с макс. значениями 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keyness coefficient»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преобладают: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существительные (319 позиций списка, 324 вместе с аббревиатурами) и 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прилагательные (90 позиций списка).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1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345F-283F-4B6E-A32B-963BA2F5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8DA16-BAB1-4E63-B587-686306DA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единиц (без учёта имён собственных) отсутствуют в «Новом частотном словаре русской лексики»:</a:t>
            </a:r>
          </a:p>
          <a:p>
            <a:pPr marL="457200" indent="-457200"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аббревиатуры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‘государственное бюджетное учреждение здравоохранения’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‘обязательное медицинское страхование’,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ЦРБ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‘центральная районная больница’,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‘районная больница’,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‘дополнительное медицинское страхование’,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‘лечебно-профилактическое учреждение’,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‘страховой номер индивидуального лицевого счёта’,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токен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возникающий в составе вхождений типа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именуемый(-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существительное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обезличивание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14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250BF-ACE8-44D5-A149-3B0AD586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3" y="188641"/>
            <a:ext cx="8856983" cy="57606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словоформы с общеязыковой частотностью ниже 5 ipm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90FBFFD-B56A-43CC-98E8-C9469EA35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510078"/>
              </p:ext>
            </p:extLst>
          </p:nvPr>
        </p:nvGraphicFramePr>
        <p:xfrm>
          <a:off x="179513" y="764706"/>
          <a:ext cx="8784976" cy="5835080"/>
        </p:xfrm>
        <a:graphic>
          <a:graphicData uri="http://schemas.openxmlformats.org/drawingml/2006/table">
            <a:tbl>
              <a:tblPr/>
              <a:tblGrid>
                <a:gridCol w="587302">
                  <a:extLst>
                    <a:ext uri="{9D8B030D-6E8A-4147-A177-3AD203B41FA5}">
                      <a16:colId xmlns:a16="http://schemas.microsoft.com/office/drawing/2014/main" val="4139284407"/>
                    </a:ext>
                  </a:extLst>
                </a:gridCol>
                <a:gridCol w="1788961">
                  <a:extLst>
                    <a:ext uri="{9D8B030D-6E8A-4147-A177-3AD203B41FA5}">
                      <a16:colId xmlns:a16="http://schemas.microsoft.com/office/drawing/2014/main" val="290685516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140213323"/>
                    </a:ext>
                  </a:extLst>
                </a:gridCol>
                <a:gridCol w="1004247">
                  <a:extLst>
                    <a:ext uri="{9D8B030D-6E8A-4147-A177-3AD203B41FA5}">
                      <a16:colId xmlns:a16="http://schemas.microsoft.com/office/drawing/2014/main" val="1451923464"/>
                    </a:ext>
                  </a:extLst>
                </a:gridCol>
                <a:gridCol w="1171096">
                  <a:extLst>
                    <a:ext uri="{9D8B030D-6E8A-4147-A177-3AD203B41FA5}">
                      <a16:colId xmlns:a16="http://schemas.microsoft.com/office/drawing/2014/main" val="1882568901"/>
                    </a:ext>
                  </a:extLst>
                </a:gridCol>
                <a:gridCol w="1656304">
                  <a:extLst>
                    <a:ext uri="{9D8B030D-6E8A-4147-A177-3AD203B41FA5}">
                      <a16:colId xmlns:a16="http://schemas.microsoft.com/office/drawing/2014/main" val="3938984824"/>
                    </a:ext>
                  </a:extLst>
                </a:gridCol>
                <a:gridCol w="685890">
                  <a:extLst>
                    <a:ext uri="{9D8B030D-6E8A-4147-A177-3AD203B41FA5}">
                      <a16:colId xmlns:a16="http://schemas.microsoft.com/office/drawing/2014/main" val="4194842778"/>
                    </a:ext>
                  </a:extLst>
                </a:gridCol>
                <a:gridCol w="1171096">
                  <a:extLst>
                    <a:ext uri="{9D8B030D-6E8A-4147-A177-3AD203B41FA5}">
                      <a16:colId xmlns:a16="http://schemas.microsoft.com/office/drawing/2014/main" val="184593306"/>
                    </a:ext>
                  </a:extLst>
                </a:gridCol>
              </a:tblGrid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PoS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ключевая словоформа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keyness coeff.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ipm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PoS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ключевая словоформа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keyness </a:t>
                      </a:r>
                      <a:r>
                        <a:rPr lang="ru-RU" sz="1200" b="1" kern="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coeff</a:t>
                      </a: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.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ipm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03761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нетрудоспособности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357.163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1,00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v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ознакомлен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336.424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3,60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825299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регистратуру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357.163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1,00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v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удостоверяющий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357.163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4,20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088793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регистратуре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304.164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1,00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v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удостоверяющего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304.164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4,20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865761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посредством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232.851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1,60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амбулаторных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327.207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1,00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58268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противопоказаниях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297.252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2,20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амбулаторного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246.558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1,00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406209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госпитализации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1354.915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2,40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возмездной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345.641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1,50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60507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госпитализация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483.898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2,40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предусмотренных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827.235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1,60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38126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госпитализацию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474.681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2,40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предусмотренные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288.573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1,60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529859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несоблюдение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290.339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3,80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предусмотренным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232.732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1,60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006840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стационара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615.242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4,30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информированное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744.281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1,80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60659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стационар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394.031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4,30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информированного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368.684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1,80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147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стационаре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271.905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4,30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лечащего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1007.365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1,90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091568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неисполнение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417.095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4,60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лечащим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513.854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1,90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459082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s,prop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УЗИ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632.684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3,40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adv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амбулаторно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276.513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0,40</a:t>
                      </a:r>
                      <a:endParaRPr lang="ru-RU" sz="18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10043"/>
                  </a:ext>
                </a:extLst>
              </a:tr>
              <a:tr h="364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v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обязуется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471.924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2,30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adv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натощак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269.600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ndale Sans UI"/>
                        </a:rPr>
                        <a:t>1,10</a:t>
                      </a:r>
                      <a:endParaRPr lang="ru-RU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ndale Sans UI"/>
                      </a:endParaRPr>
                    </a:p>
                  </a:txBody>
                  <a:tcPr marL="63762" marR="6685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348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968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250BF-ACE8-44D5-A149-3B0AD586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65127"/>
            <a:ext cx="7831782" cy="54359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перспективы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ACDF4-484F-4FFE-B89F-524E04B13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052738"/>
            <a:ext cx="8496945" cy="5616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 слов, отсутствующих в НЧСРЛ, не знакомы носителям РЯ и трудны для восприятия, по-видимому, прежде всего некоторые аббревиатуры (например,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Кроме того, носители, по-видимому, не привыкли сталкиваться с вхождениями типа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согласен(сна)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обработка персональных данных может осуществляться  как с использованием автоматизированных средств, так и без таковых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Трудно предположить, что все слова из числа 500 КС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минимальными значениями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&lt;5)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(не)знакомы носителям в равной степени.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78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B8E2D1-C31A-40C8-9F10-DD9076DB0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52736"/>
            <a:ext cx="8263830" cy="5124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для более предметного анализа списка КС требуется привлечь значения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(количество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корпуса, содержащих слово) 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Жуйяна, мера дисперсии).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слова с низким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низким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Жуйяна следует отнести к специальной лексике, характерной для узкой тематической области.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с низким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высоким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Жуйяна можно считать словами с низкой общеязыковой частотностью.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неясно, какие значения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считать пороговыми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03CAB01-2A93-41EC-8346-008F2C61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65127"/>
            <a:ext cx="7831782" cy="54359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перспективы</a:t>
            </a:r>
          </a:p>
        </p:txBody>
      </p:sp>
    </p:spTree>
    <p:extLst>
      <p:ext uri="{BB962C8B-B14F-4D97-AF65-F5344CB8AC3E}">
        <p14:creationId xmlns:p14="http://schemas.microsoft.com/office/powerpoint/2010/main" val="418600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направления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Выяснить, как функционируют официальные документы 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доменах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культуры и образования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Выявить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официальных документов для восприятия и понимания «простыми» носителями языка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направления исследования: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«ПЕРЦЕПТИВНОЕ» (субъективные оценки носителей, опрос)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«ДЕСКРИПТИВНОЕ» (объективная оценка текстов, корпус)</a:t>
            </a:r>
          </a:p>
        </p:txBody>
      </p:sp>
    </p:spTree>
    <p:extLst>
      <p:ext uri="{BB962C8B-B14F-4D97-AF65-F5344CB8AC3E}">
        <p14:creationId xmlns:p14="http://schemas.microsoft.com/office/powerpoint/2010/main" val="228940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CD5C24-F46A-47E1-8EE6-2A7DE7FA0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48680"/>
            <a:ext cx="7886700" cy="562828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 списке ключевые слова с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 &lt; 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единица (аббревиатура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имеет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50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(т.е. может считаться узкоспециальной).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же списке 8 лемм имеют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&gt; 50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участвующий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регистратура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амбулаторный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возмездный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ненадлежащий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268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6635C-4A31-4EE5-90C1-A70ECFCD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39"/>
            <a:ext cx="7886700" cy="5760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2E4A324-0B9D-4574-B504-DFC335A780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834565"/>
              </p:ext>
            </p:extLst>
          </p:nvPr>
        </p:nvGraphicFramePr>
        <p:xfrm>
          <a:off x="872133" y="692696"/>
          <a:ext cx="7399733" cy="5904648"/>
        </p:xfrm>
        <a:graphic>
          <a:graphicData uri="http://schemas.openxmlformats.org/drawingml/2006/table">
            <a:tbl>
              <a:tblPr/>
              <a:tblGrid>
                <a:gridCol w="827029">
                  <a:extLst>
                    <a:ext uri="{9D8B030D-6E8A-4147-A177-3AD203B41FA5}">
                      <a16:colId xmlns:a16="http://schemas.microsoft.com/office/drawing/2014/main" val="3833320871"/>
                    </a:ext>
                  </a:extLst>
                </a:gridCol>
                <a:gridCol w="2394032">
                  <a:extLst>
                    <a:ext uri="{9D8B030D-6E8A-4147-A177-3AD203B41FA5}">
                      <a16:colId xmlns:a16="http://schemas.microsoft.com/office/drawing/2014/main" val="2113243137"/>
                    </a:ext>
                  </a:extLst>
                </a:gridCol>
                <a:gridCol w="1044668">
                  <a:extLst>
                    <a:ext uri="{9D8B030D-6E8A-4147-A177-3AD203B41FA5}">
                      <a16:colId xmlns:a16="http://schemas.microsoft.com/office/drawing/2014/main" val="1860863688"/>
                    </a:ext>
                  </a:extLst>
                </a:gridCol>
                <a:gridCol w="1044668">
                  <a:extLst>
                    <a:ext uri="{9D8B030D-6E8A-4147-A177-3AD203B41FA5}">
                      <a16:colId xmlns:a16="http://schemas.microsoft.com/office/drawing/2014/main" val="2870043539"/>
                    </a:ext>
                  </a:extLst>
                </a:gridCol>
                <a:gridCol w="1044668">
                  <a:extLst>
                    <a:ext uri="{9D8B030D-6E8A-4147-A177-3AD203B41FA5}">
                      <a16:colId xmlns:a16="http://schemas.microsoft.com/office/drawing/2014/main" val="551841197"/>
                    </a:ext>
                  </a:extLst>
                </a:gridCol>
                <a:gridCol w="1044668">
                  <a:extLst>
                    <a:ext uri="{9D8B030D-6E8A-4147-A177-3AD203B41FA5}">
                      <a16:colId xmlns:a16="http://schemas.microsoft.com/office/drawing/2014/main" val="3422303064"/>
                    </a:ext>
                  </a:extLst>
                </a:gridCol>
              </a:tblGrid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Lemma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Freq(ipm)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322281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амбулаторно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83187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участвующий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а/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748990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нетрудоспособность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921025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регистратура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026171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амбулаторный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258666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натощак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406281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также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67320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возмездный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337728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предусмотренный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586843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посредство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446330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информированный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22253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лечащий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345080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аллергический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47050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противопоказание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49108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обязаться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28741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госпитализация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984059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УЗИ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s,PROP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677572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ненадлежащий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377352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ознакомить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598354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несоблюдение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452294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удостоверять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050748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стационар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17274"/>
                  </a:ext>
                </a:extLst>
              </a:tr>
              <a:tr h="246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839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465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F4DD1-E17B-4F27-BBDA-949B1CA0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9BACEB-69FB-476C-B456-EF0B9A0B6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Следует отдельно рассмотреть слова со значениями, не эквивалентными общеупотребительным (у них обычно высокие показатели общеязыковой частотности, ср. КС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сторон, настоящего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Главным направлением дальнейшей работы будет получение результатов анализа КС с точки зрения общеязыковой частотности для всего списка КС домена «здравоохранение».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планируется более содержательная интерпретация списка КС с привлечением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значений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и значений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 применением кластерного анализа.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437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4BCBB6-3FD9-41FE-9A62-B065B3D3D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92696"/>
            <a:ext cx="7886700" cy="548426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610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CEBC86-6F8A-4C0B-A43A-92D764ED7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Т.В. Нейролингвистический анализ лексики, семантики и прагматики. М., 2014.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Ковригина Л.Ю.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Негауссовое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моделирование лексико-статистической структуры вариативного текста (на примере «сказания о мамаевом побоище»).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 канд. филол. наук. СПб., 2014.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Гребенников А.О. Индивидуально-авторский характер различных зон распределения в частотных словарях языка писателя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и прикладная лингвистика. Вып. 11: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межвуз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сб. / под ред. А. С. Герда и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С. Николаева. — СПб.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Изд-во С.-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ун-та, 2015.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Седова А.Г. , Митрофанова О.А. Тематическое моделирование русскоязычных текстов с опорой на леммы и лексические конструкции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лингвистика и вычислительные онтологии. Выпуск 1. 2017.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Zhao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Y., Jurafsky D. The effect of lexical frequency and Lombard reflex on tone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hyperarticulation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Journal of Phonetics 37 (2009) 231–247.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Solnyshkina M. et al.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Readability Formula for Russian Texts: a Modified Version // Advances in Computational Intelligence. 17th Mexican International Conference on Artificial Intelligence, MICAI 2018, Guadalajara, Mexico, October 22–27, 2018, Proceedings, Part II.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05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A47BB2-F863-4471-B01F-D396D7A1A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2656"/>
            <a:ext cx="8191822" cy="6408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Anthony L. AntConc (Version 3.5.6),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Waseda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Tokyo, Japan [Computer Software], available at: http://www.laurenceanthony.net/software.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Belov S.A., Blinova O.V., Gulida V.B.,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Zubov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V.I.,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Larionova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Tolstikova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P.S. (2018),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russkih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lokal'nyh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CorRIDA: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formirovanija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sostav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[Corpus of Russian Internal Documents and Acts CorRIDA: Goals, Composition and Structure] //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Komp'juternaja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lingvistika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vychislitel'nye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ontologii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(Trudy XXI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Mezhdunarodnoj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objedinennoj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konferencii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«Internet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sovremennoe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obshhestvo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IMS-2018) [Computational linguistics and computational ontologies (Proceedings of the XXI International Joint Conference «Internet and modern society», IMS-2018)]. St. Petersburg, University ITMO, Issue 2, pp. 131-147.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 J. S., Dale E. (1995), Readability Revisited: The New Dale-Chall Readability Formula, Brookline Book, Cambridge, MA.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 X.,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Meurers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 (2016), Characterizing text difficulty with word frequencies // Proceedings of the 11th Workshop on Innovative Use of NLP for Building Educational Applications, pp. 84-94.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Culpeper J.,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(2015), Keywords // The Cambridge handbook of English corpus linguistics / ed. by D. Biber and R. Reppen, Cambridge University Press, 2015, pp. 90-105.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Gabrielatos C. (2018), Keyness analysis: nature, metrics and techniques // Taylor, C.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(eds.) Corpus Approaches to Discourse: A critical review, Routledge, London, pp. 225-258.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Haberlandt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K.F.,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Graesser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A.C. (1985), Component processes in text comprehension and some of their interactions // Journal of Experimental Psychology: General, 114(3), pp. 357-374.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Hamann H. et al. (2016), Computer Assisted Legal Linguistics (CAL²) // F. Bex and S.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Villata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(Eds.), Legal Knowledge and Information Systems, pp. 195-198.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Jagunova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E.V. (2010),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Issledovanie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izbytochnosti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russkogo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zvuchashhego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[The study of Russian sounding text redundancy] // Acta Linguistica Petropolitana. Trudy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lingvisticheskih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issledovanij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Izbytochnost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jazyke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[Proceedings of the Institute of Linguistic Studies, Vol. 6, № 2. Redundancy in language and speech], pp. 90-115.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M. A., Carpenter P. A. (1980), A Theory of Reading: From Eye Fixations to Comprehension // Psychological Review, Vol. 87, № 4, pp. 329-354.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Lyashevskaya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O.N. (2017), 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opredeleniju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slozhnosti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russkih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[Towards the definition of the complexity of Russian texts] // XVII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Aprel'skaja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mezhdunarodnaja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nauchnaja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konferencija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razvitija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obshhestva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[XVII April International Academic Conference on Economic and Social Development], Book 4, pp. 408-418.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Lyashevskaya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(2009),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Chastotnyj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ʹ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sovremennogo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russkogo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jazyka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materialach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Nacionalʹnogo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korpusa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russkogo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jazyka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[The frequency dictionary of modern Russian language], Moscow, available at: http://dict.ruslang.ru/freq.php.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Mouritsen S.H. (2017), Corpus Linguistics in Legal Interpretation — An Evolving Interpretative Framework // International Journal of Language &amp; Law, № 6, pp. 67-89.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Shanahan T. (2000), The National Reading Panel Report: Practical Advice for Teachers, North Central Regional Educational Laboratory.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Solovyev V., Ivanov V., Solnyshkina M. (2018), Assessment of reading difficulty levels in Russian academic texts: Approaches and metrics // Journal of Intelligent &amp; Fuzzy Systems, 34(5), pp. 3049–3058.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Xiao R., McEnery T. (2005), Two approaches to genre analysis: Three genres in modern American English // Journal of English Linguistics, 33, pp. 62-82.</a:t>
            </a:r>
          </a:p>
        </p:txBody>
      </p:sp>
    </p:spTree>
    <p:extLst>
      <p:ext uri="{BB962C8B-B14F-4D97-AF65-F5344CB8AC3E}">
        <p14:creationId xmlns:p14="http://schemas.microsoft.com/office/powerpoint/2010/main" val="116653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6A584-8812-4F02-B6D5-3C446CB57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0CD6E1-D4BA-4149-9B8E-A4BD70CFA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753"/>
            <a:ext cx="7886700" cy="4980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«индивидуальная характеристика, связанная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когнитивными усилиями, требуемыми для понимания текста читателем» (В.Д. Соловьёв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«объективная лингвистическая характеристика текста, определяющая его доступность для разных категорий читателей» (В.Д. Соловьёв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«Перцептивное» направление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Анкеты с перечнем вопросов к фрагментам 3-х текстов: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«Информированное согласие на проведение эндодонтического лечения» (домен здравоохранения).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приёма в Федеральное государственное бюджетное образовательное учреждение высшего образования» (домен образования).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поведения для посетителей музея» (домен культуры).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ФОРМЫ АНКЕТ: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носители русского языка понимают официальные тексты? (Часть I)» URL: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https://goo.gl/forms/BN7cvqx73fEIBRoF3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носители русского языка понимают официальные тексты? (Часть II)» URL: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https://goo.gl/forms/lvQWupvyaSuDWDwr1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0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4E74D-30F7-49D6-94FF-A2FFE1D1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6409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комментариев респондентов к «Информированному согласию (домен здравоохранения):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0B3D83-F8FB-4DD0-926B-A4EEE0E38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80729"/>
            <a:ext cx="8640960" cy="55121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специальной терминологии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сильной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калификацией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корневых каналов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2.9-2.10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детальны и абсолютно непонятны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Например,"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калификация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корневых каналов связывается у меня в голове лишь со словом "квалификация" или  "кал" (извините). "Поломка инструмента (файла) внутри корневого канала" - что такое файл?  Это если у врача обломится инструмент внутри зуба??.. И это описано в договоре?..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сложный синтаксис, приходится продираться через текст.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пунктах 2.10, 2.11, 2.14 много специальной лексики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Мне, как обычному человеку, конечно, "всё понятно" в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перечне сложных медицинских терминов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 мной будет если что-то пойдёт не 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2.9, 2.10, 2.16.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Непонятные термины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громоздкий,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избыточная медицинская терминология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воды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узкоспециализированных терминов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радуюсь, что понимаю большую часть терминов, вроде "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ортопантомограмма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потому что изучал древние языки. На самом деле эти слова людей в ужас приводят, но есть ли смысл разжёвывать их на уровнем букваря, я не знаю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5871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34B08-84FC-432C-BABF-DA3949CD3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Перцептивное исследование, предварительный 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6E559F-9D48-4BB4-AD15-5FFD2D386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комментариях к тексту «Информированного согласия» из домена медицины респонденты жаловались прежде всего на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насыщенность текста непонятными словами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специальной лексикой, медицинской терминологией.</a:t>
            </a:r>
          </a:p>
        </p:txBody>
      </p:sp>
    </p:spTree>
    <p:extLst>
      <p:ext uri="{BB962C8B-B14F-4D97-AF65-F5344CB8AC3E}">
        <p14:creationId xmlns:p14="http://schemas.microsoft.com/office/powerpoint/2010/main" val="346841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4E74D-30F7-49D6-94FF-A2FFE1D1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«Дескриптивное» направление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0B3D83-F8FB-4DD0-926B-A4EEE0E38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Лингвистическое описание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текстов локальных документов, выполненное корпусными методами.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лингвистической сложности текстов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выполненная корпусными методами.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ли текстовые ресурсы для такого описания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9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A381007-EBA2-4A9D-9921-4C1081E5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81CDD-50F8-47FB-B981-184CD4EF2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«Корпус русских локальных документов и актов»,</a:t>
            </a:r>
          </a:p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Corpus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Russian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(CorRIDA)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1,5 млн. слов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502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3135</Words>
  <Application>Microsoft Office PowerPoint</Application>
  <PresentationFormat>Экран (4:3)</PresentationFormat>
  <Paragraphs>731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Тема Office</vt:lpstr>
      <vt:lpstr>Русские официальные тексты домена «здравоохранение» и оценка их лексической сложности  с использованием ключевых слов*</vt:lpstr>
      <vt:lpstr>Постановка проблемы</vt:lpstr>
      <vt:lpstr>Цели и направления исследования</vt:lpstr>
      <vt:lpstr>Трудность vs сложность</vt:lpstr>
      <vt:lpstr>I. «Перцептивное» направление</vt:lpstr>
      <vt:lpstr>Из комментариев респондентов к «Информированному согласию (домен здравоохранения):</vt:lpstr>
      <vt:lpstr>Перцептивное исследование, предварительный вывод</vt:lpstr>
      <vt:lpstr>II. «Дескриптивное» направление</vt:lpstr>
      <vt:lpstr>МАТЕРИАЛ</vt:lpstr>
      <vt:lpstr>Состав корпуса CorRIDA</vt:lpstr>
      <vt:lpstr>Состав домена «Здравоохранение»</vt:lpstr>
      <vt:lpstr>Лексическая трудность, лексическая сложность</vt:lpstr>
      <vt:lpstr>(Лексическая) сложность текста</vt:lpstr>
      <vt:lpstr>Презентация PowerPoint</vt:lpstr>
      <vt:lpstr>Значения ASL и ASW</vt:lpstr>
      <vt:lpstr>Презентация PowerPoint</vt:lpstr>
      <vt:lpstr>Лексическая специфика документа</vt:lpstr>
      <vt:lpstr>Частотность слов и (лексическая) сложность текста</vt:lpstr>
      <vt:lpstr>Частотность слов и (лексическая) сложность текста</vt:lpstr>
      <vt:lpstr>Пороговые значения?</vt:lpstr>
      <vt:lpstr>Пороговые значения?</vt:lpstr>
      <vt:lpstr>КС в контексте лексической сложности</vt:lpstr>
      <vt:lpstr>Результаты</vt:lpstr>
      <vt:lpstr>Презентация PowerPoint</vt:lpstr>
      <vt:lpstr>Результаты</vt:lpstr>
      <vt:lpstr>Результаты</vt:lpstr>
      <vt:lpstr>Ключевые словоформы с общеязыковой частотностью ниже 5 ipm</vt:lpstr>
      <vt:lpstr>Результаты и перспективы</vt:lpstr>
      <vt:lpstr>Результаты и перспективы</vt:lpstr>
      <vt:lpstr>Презентация PowerPoint</vt:lpstr>
      <vt:lpstr>Перспективы</vt:lpstr>
      <vt:lpstr>Перспективы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 Blinova</dc:creator>
  <cp:lastModifiedBy>Olga Blinova</cp:lastModifiedBy>
  <cp:revision>184</cp:revision>
  <dcterms:created xsi:type="dcterms:W3CDTF">2018-05-25T11:06:49Z</dcterms:created>
  <dcterms:modified xsi:type="dcterms:W3CDTF">2019-06-30T11:10:50Z</dcterms:modified>
</cp:coreProperties>
</file>